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08" r:id="rId1"/>
  </p:sldMasterIdLst>
  <p:notesMasterIdLst>
    <p:notesMasterId r:id="rId3"/>
  </p:notesMasterIdLst>
  <p:sldIdLst>
    <p:sldId id="268" r:id="rId2"/>
  </p:sldIdLst>
  <p:sldSz cx="36576000" cy="27432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Lato Black" panose="020B0604020202020204" charset="0"/>
      <p:bold r:id="rId14"/>
      <p:boldItalic r:id="rId15"/>
    </p:embeddedFont>
    <p:embeddedFont>
      <p:font typeface="Verdana" panose="020B060403050404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1538" userDrawn="1">
          <p15:clr>
            <a:srgbClr val="A4A3A4"/>
          </p15:clr>
        </p15:guide>
        <p15:guide id="3" pos="4462" userDrawn="1">
          <p15:clr>
            <a:srgbClr val="A4A3A4"/>
          </p15:clr>
        </p15:guide>
        <p15:guide id="4" pos="196" userDrawn="1">
          <p15:clr>
            <a:srgbClr val="A4A3A4"/>
          </p15:clr>
        </p15:guide>
        <p15:guide id="5" pos="551" userDrawn="1">
          <p15:clr>
            <a:srgbClr val="A4A3A4"/>
          </p15:clr>
        </p15:guide>
        <p15:guide id="6" orient="horz" pos="86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64A7"/>
    <a:srgbClr val="F06292"/>
    <a:srgbClr val="F8BBD0"/>
    <a:srgbClr val="263238"/>
    <a:srgbClr val="ECEFF1"/>
    <a:srgbClr val="880E4F"/>
    <a:srgbClr val="E0F2F1"/>
    <a:srgbClr val="FFF8E1"/>
    <a:srgbClr val="003062"/>
    <a:srgbClr val="219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0319" autoAdjust="0"/>
  </p:normalViewPr>
  <p:slideViewPr>
    <p:cSldViewPr snapToGrid="0" showGuides="1">
      <p:cViewPr varScale="1">
        <p:scale>
          <a:sx n="22" d="100"/>
          <a:sy n="22" d="100"/>
        </p:scale>
        <p:origin x="1794" y="66"/>
      </p:cViewPr>
      <p:guideLst>
        <p:guide pos="11538"/>
        <p:guide pos="4462"/>
        <p:guide pos="196"/>
        <p:guide pos="551"/>
        <p:guide orient="horz"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viewProps" Target="view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ableStyles" Target="tableStyle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r-code-generator.com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Generate QR codes: </a:t>
            </a: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  <a:hlinkClick r:id="rId3"/>
              </a:rPr>
              <a:t>https://www.qrcode-monkey.com/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16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4489452"/>
            <a:ext cx="31089600" cy="95504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4408152"/>
            <a:ext cx="27432000" cy="662304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84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721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460500"/>
            <a:ext cx="7886700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460500"/>
            <a:ext cx="23202900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188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208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6838958"/>
            <a:ext cx="31546800" cy="1141094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18357858"/>
            <a:ext cx="31546800" cy="600074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806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37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460506"/>
            <a:ext cx="31546800" cy="53022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6724652"/>
            <a:ext cx="15473360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0020300"/>
            <a:ext cx="15473360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6724652"/>
            <a:ext cx="15549564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0020300"/>
            <a:ext cx="15549564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7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43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98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3949706"/>
            <a:ext cx="18516600" cy="194945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35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3949706"/>
            <a:ext cx="18516600" cy="194945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859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460506"/>
            <a:ext cx="315468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302500"/>
            <a:ext cx="315468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5425406"/>
            <a:ext cx="123444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06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64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28307204" y="9422"/>
            <a:ext cx="8268796" cy="274225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76087" y="4554452"/>
            <a:ext cx="15765813" cy="12484959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84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Main finding goes here</a:t>
            </a:r>
            <a:r>
              <a:rPr lang="en-US" sz="84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, translated into </a:t>
            </a:r>
            <a:r>
              <a:rPr lang="en-US" sz="84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plain English</a:t>
            </a:r>
            <a:r>
              <a:rPr lang="en-US" sz="84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US" sz="84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Emphasize</a:t>
            </a:r>
            <a:r>
              <a:rPr lang="en-US" sz="84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important words.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-17879" y="9422"/>
            <a:ext cx="10911331" cy="27413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328070" y="4902999"/>
            <a:ext cx="10583262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INTRODUCTION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244B05-C5D7-4580-8933-5B2F47EB56B0}"/>
              </a:ext>
            </a:extLst>
          </p:cNvPr>
          <p:cNvSpPr txBox="1"/>
          <p:nvPr/>
        </p:nvSpPr>
        <p:spPr>
          <a:xfrm>
            <a:off x="372797" y="389535"/>
            <a:ext cx="102103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i="1" dirty="0">
                <a:latin typeface="Lato" panose="020F0502020204030203" pitchFamily="34" charset="0"/>
                <a:cs typeface="Lato" panose="020F0502020204030203" pitchFamily="34" charset="0"/>
              </a:rPr>
              <a:t>Title:</a:t>
            </a:r>
            <a:endParaRPr lang="en-US" sz="5000" i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9E57F-C64F-4827-8C49-BB9DBDC073C7}"/>
              </a:ext>
            </a:extLst>
          </p:cNvPr>
          <p:cNvSpPr txBox="1"/>
          <p:nvPr/>
        </p:nvSpPr>
        <p:spPr>
          <a:xfrm>
            <a:off x="379023" y="1697345"/>
            <a:ext cx="102103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highlight>
                  <a:srgbClr val="FFD54F"/>
                </a:highlight>
                <a:latin typeface="Lato" panose="020F0502020204030203" pitchFamily="34" charset="0"/>
                <a:cs typeface="Lato" panose="020F0502020204030203" pitchFamily="34" charset="0"/>
              </a:rPr>
              <a:t>Leeroy </a:t>
            </a:r>
            <a:r>
              <a:rPr lang="en-US" sz="4000" dirty="0">
                <a:latin typeface="Lato" panose="020F0502020204030203" pitchFamily="34" charset="0"/>
                <a:cs typeface="Lato" panose="020F0502020204030203" pitchFamily="34" charset="0"/>
              </a:rPr>
              <a:t>Jenkins, author2, </a:t>
            </a:r>
            <a:br>
              <a:rPr lang="en-US" sz="4000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4000" dirty="0">
                <a:latin typeface="Lato" panose="020F0502020204030203" pitchFamily="34" charset="0"/>
                <a:cs typeface="Lato" panose="020F0502020204030203" pitchFamily="34" charset="0"/>
              </a:rPr>
              <a:t>author3, author4</a:t>
            </a:r>
            <a:endParaRPr lang="en-US" sz="4000" b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28714411" y="1649129"/>
            <a:ext cx="754690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3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3000" b="1" dirty="0">
                <a:latin typeface="Lato" panose="020F0502020204030203" pitchFamily="34" charset="0"/>
                <a:cs typeface="Arial" panose="020B0604020202020204" pitchFamily="34" charset="0"/>
              </a:rPr>
              <a:t>Delete this and replace it with your…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Extra Graphs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Extra Correlation tables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Extra Figures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Extra nuance that you’re worried about leaving out.</a:t>
            </a:r>
          </a:p>
          <a:p>
            <a:pPr marL="1142937" indent="-1142937">
              <a:buFont typeface="Arial" panose="020B0604020202020204" pitchFamily="34" charset="0"/>
              <a:buChar char="•"/>
            </a:pPr>
            <a:r>
              <a:rPr lang="en-US" sz="3000" b="1" dirty="0">
                <a:latin typeface="Lato" panose="020F0502020204030203" pitchFamily="34" charset="0"/>
                <a:cs typeface="Arial" panose="020B0604020202020204" pitchFamily="34" charset="0"/>
              </a:rPr>
              <a:t>Keep it messy!</a:t>
            </a: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 This section is just for you.</a:t>
            </a: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8948055" y="18244955"/>
            <a:ext cx="1071985" cy="1854244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0629018" y="18343886"/>
            <a:ext cx="6889571" cy="1569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799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799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799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799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download</a:t>
            </a:r>
            <a:r>
              <a:rPr lang="en-US" sz="4799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the</a:t>
            </a:r>
            <a:r>
              <a:rPr lang="en-US" sz="4799" b="1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4799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full paper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BF6308-DE89-4361-988D-52269B946BF4}"/>
              </a:ext>
            </a:extLst>
          </p:cNvPr>
          <p:cNvSpPr/>
          <p:nvPr/>
        </p:nvSpPr>
        <p:spPr>
          <a:xfrm>
            <a:off x="12254698" y="16782325"/>
            <a:ext cx="4790655" cy="47147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7454526" y="19251247"/>
            <a:ext cx="1397814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Graphic 25">
            <a:extLst>
              <a:ext uri="{FF2B5EF4-FFF2-40B4-BE49-F238E27FC236}">
                <a16:creationId xmlns:a16="http://schemas.microsoft.com/office/drawing/2014/main" id="{3F6FAB3B-B12A-4813-B623-754F8AAB00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21257" y="16985577"/>
            <a:ext cx="4391849" cy="43918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4FB61B-865D-4A19-9184-CB1115FA78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0481" y="25294624"/>
            <a:ext cx="3861125" cy="15301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84FFD25-DB40-42E1-AEE5-89595410A3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944" y="25144471"/>
            <a:ext cx="4790655" cy="183045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32E8A31-0E6E-4A84-99D2-B8904C9FDC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3489" y="25379294"/>
            <a:ext cx="5739081" cy="1360813"/>
          </a:xfrm>
          <a:prstGeom prst="rect">
            <a:avLst/>
          </a:prstGeom>
        </p:spPr>
      </p:pic>
      <p:sp>
        <p:nvSpPr>
          <p:cNvPr id="27" name="Line 24">
            <a:extLst>
              <a:ext uri="{FF2B5EF4-FFF2-40B4-BE49-F238E27FC236}">
                <a16:creationId xmlns:a16="http://schemas.microsoft.com/office/drawing/2014/main" id="{07C7E4AD-A8BF-4A58-B145-B35AD891F69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2796" y="1438608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28" name="Line 24">
            <a:extLst>
              <a:ext uri="{FF2B5EF4-FFF2-40B4-BE49-F238E27FC236}">
                <a16:creationId xmlns:a16="http://schemas.microsoft.com/office/drawing/2014/main" id="{1A088D66-6D24-43C6-A3F0-27B1AEACFD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2796" y="5696958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7EAA5E-0249-4B14-A131-3640FA5478F7}"/>
              </a:ext>
            </a:extLst>
          </p:cNvPr>
          <p:cNvSpPr txBox="1"/>
          <p:nvPr/>
        </p:nvSpPr>
        <p:spPr>
          <a:xfrm>
            <a:off x="372798" y="6058089"/>
            <a:ext cx="10216544" cy="2251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Just give context for the gap you’re filling</a:t>
            </a:r>
          </a:p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You’re not going to get yelled at if you don’t cite the 5 papers from 1937 that defined this construct. They’ll download your paper if they want that.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B9D25D-D6F2-403D-B7B0-479C09FBB134}"/>
              </a:ext>
            </a:extLst>
          </p:cNvPr>
          <p:cNvSpPr txBox="1"/>
          <p:nvPr/>
        </p:nvSpPr>
        <p:spPr>
          <a:xfrm>
            <a:off x="372799" y="12935457"/>
            <a:ext cx="10216544" cy="1697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09" indent="-742909">
              <a:lnSpc>
                <a:spcPct val="120000"/>
              </a:lnSpc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N = ###, </a:t>
            </a:r>
          </a:p>
          <a:p>
            <a:pPr marL="742909" indent="-742909">
              <a:lnSpc>
                <a:spcPct val="120000"/>
              </a:lnSpc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Collected this</a:t>
            </a:r>
          </a:p>
          <a:p>
            <a:pPr marL="742909" indent="-742909">
              <a:lnSpc>
                <a:spcPct val="120000"/>
              </a:lnSpc>
              <a:buFont typeface="+mj-lt"/>
              <a:buAutoNum type="arabicPeriod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Tested with X statistical test</a:t>
            </a:r>
            <a:endParaRPr lang="en-US" sz="3000" b="1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CE95E1-FA57-4BE7-9E32-A27891157F4B}"/>
              </a:ext>
            </a:extLst>
          </p:cNvPr>
          <p:cNvSpPr txBox="1"/>
          <p:nvPr/>
        </p:nvSpPr>
        <p:spPr>
          <a:xfrm>
            <a:off x="28634960" y="389535"/>
            <a:ext cx="7546908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39" name="Line 24">
            <a:extLst>
              <a:ext uri="{FF2B5EF4-FFF2-40B4-BE49-F238E27FC236}">
                <a16:creationId xmlns:a16="http://schemas.microsoft.com/office/drawing/2014/main" id="{727075CF-04C3-4581-9EE3-54BE3C9FBBF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634960" y="1273769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0B0723-1564-4A78-B3D3-7BC67604CC96}"/>
              </a:ext>
            </a:extLst>
          </p:cNvPr>
          <p:cNvSpPr txBox="1"/>
          <p:nvPr/>
        </p:nvSpPr>
        <p:spPr>
          <a:xfrm>
            <a:off x="372799" y="18310207"/>
            <a:ext cx="10216544" cy="1143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Graph or table with essential results only.</a:t>
            </a:r>
          </a:p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All the other correlations in the ammo bar.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B4E2454-EA73-4757-A1C3-65954F647726}"/>
              </a:ext>
            </a:extLst>
          </p:cNvPr>
          <p:cNvSpPr txBox="1"/>
          <p:nvPr/>
        </p:nvSpPr>
        <p:spPr>
          <a:xfrm>
            <a:off x="372796" y="21456822"/>
            <a:ext cx="13296898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4" name="Line 24">
            <a:extLst>
              <a:ext uri="{FF2B5EF4-FFF2-40B4-BE49-F238E27FC236}">
                <a16:creationId xmlns:a16="http://schemas.microsoft.com/office/drawing/2014/main" id="{9A000EB7-2A80-4CFE-BBD8-ED3C8D15232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2796" y="22261068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18886BB-D911-4B6B-9DB3-51D0507444FA}"/>
              </a:ext>
            </a:extLst>
          </p:cNvPr>
          <p:cNvSpPr txBox="1"/>
          <p:nvPr/>
        </p:nvSpPr>
        <p:spPr>
          <a:xfrm>
            <a:off x="372799" y="22622199"/>
            <a:ext cx="10216543" cy="1697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“If this result actually generalized and I didn’t have to humbly disclaim the possibility of a thousand confounds and limitations, it would imply that….”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6837BAE-718D-4ACD-BDC2-A502A3AD915D}"/>
              </a:ext>
            </a:extLst>
          </p:cNvPr>
          <p:cNvSpPr txBox="1"/>
          <p:nvPr/>
        </p:nvSpPr>
        <p:spPr>
          <a:xfrm>
            <a:off x="28634961" y="14635688"/>
            <a:ext cx="8849405" cy="4678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FUTURE DIRECTIONS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53" name="Line 24">
            <a:extLst>
              <a:ext uri="{FF2B5EF4-FFF2-40B4-BE49-F238E27FC236}">
                <a16:creationId xmlns:a16="http://schemas.microsoft.com/office/drawing/2014/main" id="{61DD382E-39F6-4B50-97BC-967B8E3F166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714410" y="15453095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4E7DD1-5E55-40C0-804C-DF0F1470DA9E}"/>
              </a:ext>
            </a:extLst>
          </p:cNvPr>
          <p:cNvSpPr txBox="1"/>
          <p:nvPr/>
        </p:nvSpPr>
        <p:spPr>
          <a:xfrm>
            <a:off x="28714411" y="15814226"/>
            <a:ext cx="7546909" cy="2251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69" indent="-571469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Lato" panose="020F0502020204030203" pitchFamily="34" charset="0"/>
                <a:cs typeface="Arial" panose="020B0604020202020204" pitchFamily="34" charset="0"/>
              </a:rPr>
              <a:t>“If this result actually generalized and I didn’t have to humbly disclaim the possibility of a thousand confounds and limitations, it would imply that….”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AC774C2-AC32-437E-B1FE-ED63C387A362}"/>
              </a:ext>
            </a:extLst>
          </p:cNvPr>
          <p:cNvSpPr txBox="1"/>
          <p:nvPr/>
        </p:nvSpPr>
        <p:spPr>
          <a:xfrm>
            <a:off x="28634961" y="22231864"/>
            <a:ext cx="8849405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ACKNOWLEDGEMENTS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56" name="Line 24">
            <a:extLst>
              <a:ext uri="{FF2B5EF4-FFF2-40B4-BE49-F238E27FC236}">
                <a16:creationId xmlns:a16="http://schemas.microsoft.com/office/drawing/2014/main" id="{DD6F4D6F-8A09-4914-B341-8923D3F47AA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714410" y="23047780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E8E9D5E-03B5-4559-8D48-4CCCDE5D4DEA}"/>
              </a:ext>
            </a:extLst>
          </p:cNvPr>
          <p:cNvSpPr txBox="1"/>
          <p:nvPr/>
        </p:nvSpPr>
        <p:spPr>
          <a:xfrm>
            <a:off x="372799" y="17122361"/>
            <a:ext cx="10538535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37" name="Line 24">
            <a:extLst>
              <a:ext uri="{FF2B5EF4-FFF2-40B4-BE49-F238E27FC236}">
                <a16:creationId xmlns:a16="http://schemas.microsoft.com/office/drawing/2014/main" id="{ECE4E08D-3B17-4289-B6AB-F52995AEB78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2796" y="17926607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E0EF53C-0EC4-4D4C-92DC-E2C07E2A7F84}"/>
              </a:ext>
            </a:extLst>
          </p:cNvPr>
          <p:cNvSpPr txBox="1"/>
          <p:nvPr/>
        </p:nvSpPr>
        <p:spPr>
          <a:xfrm>
            <a:off x="375995" y="11822102"/>
            <a:ext cx="10538535" cy="68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  <a:endParaRPr lang="en-US" sz="3600" dirty="0">
              <a:solidFill>
                <a:srgbClr val="FF000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2" name="Line 24">
            <a:extLst>
              <a:ext uri="{FF2B5EF4-FFF2-40B4-BE49-F238E27FC236}">
                <a16:creationId xmlns:a16="http://schemas.microsoft.com/office/drawing/2014/main" id="{87A2E8E9-F51B-4DAD-BEE7-359BC7A6AF3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5992" y="12626348"/>
            <a:ext cx="3937746" cy="9422"/>
          </a:xfrm>
          <a:prstGeom prst="line">
            <a:avLst/>
          </a:prstGeom>
          <a:noFill/>
          <a:ln w="152400">
            <a:solidFill>
              <a:srgbClr val="0163A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3856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5227</TotalTime>
  <Words>334</Words>
  <Application>Microsoft Office PowerPoint</Application>
  <PresentationFormat>Custom</PresentationFormat>
  <Paragraphs>42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 Light</vt:lpstr>
      <vt:lpstr>Calibri</vt:lpstr>
      <vt:lpstr>Verdana</vt:lpstr>
      <vt:lpstr>Lato</vt:lpstr>
      <vt:lpstr>Lato Black</vt:lpstr>
      <vt:lpstr>Arial</vt:lpstr>
      <vt:lpstr>Office Theme</vt:lpstr>
      <vt:lpstr>Main finding goes here, translated into plain English. Emphasize the important words.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Jason Tzu Chieh Kai</cp:lastModifiedBy>
  <cp:revision>172</cp:revision>
  <dcterms:created xsi:type="dcterms:W3CDTF">2018-09-16T19:13:41Z</dcterms:created>
  <dcterms:modified xsi:type="dcterms:W3CDTF">2019-04-15T15:50:31Z</dcterms:modified>
</cp:coreProperties>
</file>

<file path=docProps/thumbnail.jpeg>
</file>